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2"/>
  </p:notesMasterIdLst>
  <p:sldIdLst>
    <p:sldId id="487" r:id="rId3"/>
    <p:sldId id="507" r:id="rId4"/>
    <p:sldId id="488" r:id="rId5"/>
    <p:sldId id="503" r:id="rId6"/>
    <p:sldId id="504" r:id="rId7"/>
    <p:sldId id="505" r:id="rId8"/>
    <p:sldId id="506" r:id="rId9"/>
    <p:sldId id="534" r:id="rId10"/>
    <p:sldId id="535" r:id="rId11"/>
    <p:sldId id="508" r:id="rId12"/>
    <p:sldId id="284" r:id="rId13"/>
    <p:sldId id="285" r:id="rId14"/>
    <p:sldId id="286" r:id="rId15"/>
    <p:sldId id="538" r:id="rId16"/>
    <p:sldId id="536" r:id="rId17"/>
    <p:sldId id="287" r:id="rId18"/>
    <p:sldId id="288" r:id="rId19"/>
    <p:sldId id="290" r:id="rId20"/>
    <p:sldId id="291" r:id="rId21"/>
    <p:sldId id="509" r:id="rId22"/>
    <p:sldId id="510" r:id="rId23"/>
    <p:sldId id="511" r:id="rId24"/>
    <p:sldId id="512" r:id="rId25"/>
    <p:sldId id="513" r:id="rId26"/>
    <p:sldId id="514" r:id="rId27"/>
    <p:sldId id="515" r:id="rId28"/>
    <p:sldId id="516" r:id="rId29"/>
    <p:sldId id="517" r:id="rId30"/>
    <p:sldId id="518" r:id="rId31"/>
    <p:sldId id="519" r:id="rId32"/>
    <p:sldId id="520" r:id="rId33"/>
    <p:sldId id="521" r:id="rId34"/>
    <p:sldId id="448" r:id="rId35"/>
    <p:sldId id="526" r:id="rId36"/>
    <p:sldId id="527" r:id="rId37"/>
    <p:sldId id="528" r:id="rId38"/>
    <p:sldId id="529" r:id="rId39"/>
    <p:sldId id="530" r:id="rId40"/>
    <p:sldId id="53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2/17/22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2/17/22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1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5" Type="http://schemas.openxmlformats.org/officeDocument/2006/relationships/image" Target="../media/image15.emf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5.emf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png"/><Relationship Id="rId7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4.emf"/><Relationship Id="rId4" Type="http://schemas.openxmlformats.org/officeDocument/2006/relationships/image" Target="../media/image11.png"/><Relationship Id="rId9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Can perform matrix multiplication for the calculation of the stress, given the displacements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7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2675096" y="4105996"/>
            <a:ext cx="3098426" cy="6223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6080377" y="4092805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tensor?						At the outer edge: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0.05*165.5 + 0.05*314.2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4" y="2522948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522947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59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/r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NUMERICAL 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45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Thick walled cylinder</a:t>
            </a:r>
          </a:p>
          <a:p>
            <a:r>
              <a:rPr lang="en-US" dirty="0"/>
              <a:t>Increases in temperature cause most materials to expand</a:t>
            </a:r>
          </a:p>
          <a:p>
            <a:r>
              <a:rPr lang="en-US" dirty="0"/>
              <a:t>We call this thermal expansion, which is a strain that doesn’t inherently cause stress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53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97256" cy="3965670"/>
          </a:xfrm>
        </p:spPr>
        <p:txBody>
          <a:bodyPr/>
          <a:lstStyle/>
          <a:p>
            <a:r>
              <a:rPr lang="en-US" dirty="0"/>
              <a:t>FRAPCON iterates to determine fuel rod temperatures, fuel and cladding deformation</a:t>
            </a:r>
          </a:p>
          <a:p>
            <a:r>
              <a:rPr lang="en-US" dirty="0"/>
              <a:t>This converged data is iterated to produce gas release, void volumes and plenum pressure </a:t>
            </a:r>
          </a:p>
          <a:p>
            <a:r>
              <a:rPr lang="en-US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4186368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6AAC-7809-8141-8207-6CBAACA3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TRANSURANUS: ITU (Germany)</a:t>
            </a:r>
          </a:p>
          <a:p>
            <a:r>
              <a:rPr lang="en-US" dirty="0"/>
              <a:t>ALCYONE: CEA  (France)</a:t>
            </a:r>
          </a:p>
          <a:p>
            <a:r>
              <a:rPr lang="en-US" dirty="0"/>
              <a:t>ENIGMA: NNL (UK)</a:t>
            </a:r>
          </a:p>
          <a:p>
            <a:r>
              <a:rPr lang="en-US" dirty="0"/>
              <a:t>FEMAXI-7: JAEA (Japan)</a:t>
            </a:r>
          </a:p>
          <a:p>
            <a:r>
              <a:rPr lang="en-US" dirty="0"/>
              <a:t>SFPR: IBRAE (Russia)</a:t>
            </a:r>
          </a:p>
          <a:p>
            <a:r>
              <a:rPr lang="en-US" dirty="0"/>
              <a:t>DIONISIO: (Argentina)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301429" y="2198687"/>
            <a:ext cx="5076485" cy="3927478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Gap size changes due to thermal expansion</a:t>
            </a:r>
          </a:p>
          <a:p>
            <a:r>
              <a:rPr lang="en-US" dirty="0"/>
              <a:t>Often have displacements instead of strains, and can solve for stress via displacements</a:t>
            </a:r>
          </a:p>
          <a:p>
            <a:r>
              <a:rPr lang="en-US" dirty="0"/>
              <a:t>Fuel performance codes are focused on predict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706-6E44-3345-89B1-3A928BCB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gap changes as a function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C82D-FC8E-FE43-B3F1-3CD65FE0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pellet and the cladding swell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as the gap decreases, the temperature changes, which again makes the gap change</a:t>
            </a:r>
          </a:p>
          <a:p>
            <a:r>
              <a:rPr lang="en-US" dirty="0"/>
              <a:t>The solution using the analytical equations is iterative, due to the dependence of the gap size and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A4F6-0813-D14B-B1AF-63B4F14A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DC5361F-BF03-E34F-B9B9-FB2DF13A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2702978"/>
            <a:ext cx="21717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2C118A6-DD55-9042-AB05-E32A917B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3113948"/>
            <a:ext cx="2387600" cy="292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C2FA14D-1CD7-B64C-BEA0-47E64F49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4395358"/>
            <a:ext cx="5274259" cy="32004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2838CE1-17EF-E44A-A09A-55CFC8680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8" y="3933588"/>
            <a:ext cx="2527300" cy="368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825B6165-848C-8D44-B612-EE8DA42C5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7" y="3470231"/>
            <a:ext cx="2413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9616-DD72-364D-AD42-3AAC907D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C3D3-5BA8-2244-915A-6B25FE6D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>
            <a:normAutofit/>
          </a:bodyPr>
          <a:lstStyle/>
          <a:p>
            <a:r>
              <a:rPr lang="en-US" dirty="0"/>
              <a:t>LHR = 200 W/cm, δ</a:t>
            </a:r>
            <a:r>
              <a:rPr lang="en-US" baseline="30000" dirty="0"/>
              <a:t>0</a:t>
            </a:r>
            <a:r>
              <a:rPr lang="en-US" baseline="-25000" dirty="0"/>
              <a:t>gap</a:t>
            </a:r>
            <a:r>
              <a:rPr lang="en-US" dirty="0"/>
              <a:t> = 30 </a:t>
            </a:r>
            <a:r>
              <a:rPr lang="en-US" dirty="0" err="1"/>
              <a:t>μm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dirty="0"/>
              <a:t> = 0.5,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= 580 K, T</a:t>
            </a:r>
            <a:r>
              <a:rPr lang="en-US" baseline="-25000" dirty="0"/>
              <a:t>EXP,0</a:t>
            </a:r>
            <a:r>
              <a:rPr lang="en-US" dirty="0"/>
              <a:t> = 373 K, </a:t>
            </a:r>
            <a:br>
              <a:rPr lang="en-US" dirty="0"/>
            </a:b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0.0026 W/cm-K,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= 0.06 cm, α</a:t>
            </a:r>
            <a:r>
              <a:rPr lang="en-US" baseline="-25000" dirty="0"/>
              <a:t>f</a:t>
            </a:r>
            <a:r>
              <a:rPr lang="en-US" dirty="0"/>
              <a:t> = 11.0e-6 1/K, α</a:t>
            </a:r>
            <a:r>
              <a:rPr lang="en-US" baseline="-25000" dirty="0"/>
              <a:t>C</a:t>
            </a:r>
            <a:r>
              <a:rPr lang="en-US" dirty="0"/>
              <a:t> = 7.1e-6 1/K</a:t>
            </a:r>
          </a:p>
          <a:p>
            <a:endParaRPr lang="en-US" dirty="0"/>
          </a:p>
          <a:p>
            <a:r>
              <a:rPr lang="en-US" dirty="0" err="1"/>
              <a:t>ΔT</a:t>
            </a:r>
            <a:r>
              <a:rPr lang="en-US" baseline="-25000" dirty="0" err="1"/>
              <a:t>cool</a:t>
            </a:r>
            <a:r>
              <a:rPr lang="en-US" dirty="0"/>
              <a:t> = 25.5 K, </a:t>
            </a:r>
            <a:r>
              <a:rPr lang="en-US" dirty="0" err="1"/>
              <a:t>ΔT</a:t>
            </a:r>
            <a:r>
              <a:rPr lang="en-US" baseline="-25000" dirty="0" err="1"/>
              <a:t>clad</a:t>
            </a:r>
            <a:r>
              <a:rPr lang="en-US" dirty="0"/>
              <a:t> = 22.5 K, </a:t>
            </a:r>
            <a:r>
              <a:rPr lang="en-US" dirty="0" err="1"/>
              <a:t>ΔT</a:t>
            </a:r>
            <a:r>
              <a:rPr lang="en-US" baseline="-25000" dirty="0" err="1"/>
              <a:t>fuel</a:t>
            </a:r>
            <a:r>
              <a:rPr lang="en-US" dirty="0"/>
              <a:t> = 530.5 K</a:t>
            </a:r>
          </a:p>
          <a:p>
            <a:r>
              <a:rPr lang="en-US" dirty="0"/>
              <a:t>So, T</a:t>
            </a:r>
            <a:r>
              <a:rPr lang="en-US" baseline="-25000" dirty="0"/>
              <a:t>IC</a:t>
            </a:r>
            <a:r>
              <a:rPr lang="en-US" dirty="0"/>
              <a:t> = 580 + 25.5 + 22.5 = 628.0 K,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r>
              <a:rPr lang="en-US" dirty="0"/>
              <a:t> = 701.5 K, T</a:t>
            </a:r>
            <a:r>
              <a:rPr lang="en-US" baseline="-25000" dirty="0"/>
              <a:t>0 </a:t>
            </a:r>
            <a:r>
              <a:rPr lang="en-US" dirty="0"/>
              <a:t>= 1232.0 K </a:t>
            </a:r>
          </a:p>
          <a:p>
            <a:r>
              <a:rPr lang="en-US" dirty="0"/>
              <a:t>First, we will deal with expansion in the cladding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) = 0.5 + 30e-4 + 0.06/2 = 0.533 cm</a:t>
            </a:r>
          </a:p>
          <a:p>
            <a:pPr lvl="1"/>
            <a:r>
              <a:rPr lang="en-US" dirty="0"/>
              <a:t>Av(T</a:t>
            </a:r>
            <a:r>
              <a:rPr lang="en-US" baseline="-25000" dirty="0"/>
              <a:t>C</a:t>
            </a:r>
            <a:r>
              <a:rPr lang="en-US" dirty="0"/>
              <a:t>) = 580 + 25.5 + 22.5/2 = 616.75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c</a:t>
            </a:r>
            <a:r>
              <a:rPr lang="en-US" dirty="0"/>
              <a:t> = 0.533*7.1e-6*(616.75 – 373) = 9.22e-4 cm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262D-B5B5-5145-ADDB-BB902EAA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13244CA-CA1C-9646-8002-67BB4EDA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20" y="3009743"/>
            <a:ext cx="2425700" cy="546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7028224-F862-0E43-B5CC-AF23C8299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41" y="3009743"/>
            <a:ext cx="4711700" cy="27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/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blipFill>
                <a:blip r:embed="rId4"/>
                <a:stretch>
                  <a:fillRect l="-1835" t="-4000" r="-183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F26-78E1-3C42-A7B3-B18539ED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FB69-FB25-E54A-B0FE-FEC2AB34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Second, we deal with the fuel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Tf</a:t>
            </a:r>
            <a:r>
              <a:rPr lang="en-US" dirty="0"/>
              <a:t>) = (1232 + 701.5)/2 = 966.7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f</a:t>
            </a:r>
            <a:r>
              <a:rPr lang="en-US" dirty="0"/>
              <a:t> = 0.5*11e-6*(966.7 – 373) = 0.0033 cm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total change in the gap is 9.22e-4 – 0.0033 = -0.0023</a:t>
            </a:r>
          </a:p>
          <a:p>
            <a:r>
              <a:rPr lang="en-US" dirty="0"/>
              <a:t>However, that means the gap is smaller and so our temperatures were wrong!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54C30-0BF4-AA44-BD8C-35B4020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6A36D5B-0386-0445-AAA6-CCEC64B4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7" y="3615224"/>
            <a:ext cx="471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9016-F80B-D947-87B2-CEA142F1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calculation is repeated until the gap width stops changing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9FC4-3CFB-E244-BF60-22E39B1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6422" cy="3965670"/>
          </a:xfrm>
        </p:spPr>
        <p:txBody>
          <a:bodyPr/>
          <a:lstStyle/>
          <a:p>
            <a:r>
              <a:rPr lang="en-US" dirty="0"/>
              <a:t>The change in the gap does NOT effect the coolant or cladding temperatures, just the gap and fuel temperatures</a:t>
            </a:r>
          </a:p>
          <a:p>
            <a:r>
              <a:rPr lang="en-US" dirty="0"/>
              <a:t>We only need to repeat the calculation of the fuel and cladding temperatures and the change in the gap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D2E94-9705-1A4B-9736-78F59D5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F997E-B767-F645-9407-4C9AD54B7DE2}"/>
              </a:ext>
            </a:extLst>
          </p:cNvPr>
          <p:cNvGraphicFramePr>
            <a:graphicFrameLocks noGrp="1"/>
          </p:cNvGraphicFramePr>
          <p:nvPr/>
        </p:nvGraphicFramePr>
        <p:xfrm>
          <a:off x="7030992" y="2160495"/>
          <a:ext cx="4493836" cy="210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δ</a:t>
                      </a:r>
                      <a:r>
                        <a:rPr lang="en-US" sz="1600" baseline="-25000" dirty="0" err="1"/>
                        <a:t>gap</a:t>
                      </a:r>
                      <a:r>
                        <a:rPr lang="en-US" sz="1600" baseline="0" dirty="0"/>
                        <a:t> (cm)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s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0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B13D10-529F-C04E-82C4-F5FA8CA3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29" y="4240964"/>
            <a:ext cx="3999563" cy="2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Displacements to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8" y="5142500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6" y="5054184"/>
            <a:ext cx="2527366" cy="81066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8A436-B208-ED40-9C1E-54A14BBCBDA3}"/>
              </a:ext>
            </a:extLst>
          </p:cNvPr>
          <p:cNvSpPr txBox="1"/>
          <p:nvPr/>
        </p:nvSpPr>
        <p:spPr>
          <a:xfrm>
            <a:off x="1030321" y="1968501"/>
            <a:ext cx="6521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been determining the stress due to some internal pressure or strain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Often, the information more readily obtainable are the displacements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Utilizing the previous equations, can develop displacement to stress relationships for our geometry</a:t>
            </a:r>
          </a:p>
        </p:txBody>
      </p:sp>
    </p:spTree>
    <p:extLst>
      <p:ext uri="{BB962C8B-B14F-4D97-AF65-F5344CB8AC3E}">
        <p14:creationId xmlns:p14="http://schemas.microsoft.com/office/powerpoint/2010/main" val="210638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3233349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89" y="3150418"/>
            <a:ext cx="2527366" cy="810665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55" y="542319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ADF35641-0E5D-E740-8499-68BE8BD0B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66" y="4274024"/>
            <a:ext cx="2730500" cy="279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ABEDC5EE-6D0F-D24A-85C8-008EFB58F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73" y="4866365"/>
            <a:ext cx="56388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F7DC7-AD89-4248-838E-F162BDA38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205"/>
          <a:stretch/>
        </p:blipFill>
        <p:spPr>
          <a:xfrm>
            <a:off x="4327273" y="4058864"/>
            <a:ext cx="3654810" cy="5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7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2044</Words>
  <Application>Microsoft Macintosh PowerPoint</Application>
  <PresentationFormat>Widescreen</PresentationFormat>
  <Paragraphs>338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NCStateU-horizontal-left-logo</vt:lpstr>
      <vt:lpstr>Nuclear Fuel Performance</vt:lpstr>
      <vt:lpstr>Last Time</vt:lpstr>
      <vt:lpstr>THERMO-Mechanics</vt:lpstr>
      <vt:lpstr>The gap changes as a function of time</vt:lpstr>
      <vt:lpstr>Calculate the steady state temperature profile in the rod, including thermal expansion</vt:lpstr>
      <vt:lpstr>Calculate the steady state temperature profile in the rod, including thermal expansion</vt:lpstr>
      <vt:lpstr>This calculation is repeated until the gap width stops changing significantly</vt:lpstr>
      <vt:lpstr>Relating Displacements to Stress</vt:lpstr>
      <vt:lpstr>Assuming problem is axisymmetric</vt:lpstr>
      <vt:lpstr>Solve for the stress from the strain</vt:lpstr>
      <vt:lpstr>Further simplify the problem to be 1D</vt:lpstr>
      <vt:lpstr>Determine the strain and stress in the pellet for 1D case</vt:lpstr>
      <vt:lpstr>Example problem</vt:lpstr>
      <vt:lpstr>NUMERICAL THERMO-Mechanics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63</cp:revision>
  <dcterms:created xsi:type="dcterms:W3CDTF">2020-02-03T20:17:36Z</dcterms:created>
  <dcterms:modified xsi:type="dcterms:W3CDTF">2022-02-17T15:17:28Z</dcterms:modified>
</cp:coreProperties>
</file>